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431b51a8c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431b51a8c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431b51a8c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431b51a8c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431b51a8c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431b51a8c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31b51a8c1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431b51a8c1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431b51a8c1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431b51a8c1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6edd597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6edd597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431b51a8c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431b51a8c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31b51a8c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31b51a8c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431b51a8c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431b51a8c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431b51a8c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431b51a8c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431b51a8c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431b51a8c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431b51a8c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431b51a8c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31b51a8c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431b51a8c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Whose Narratives? Regime, Agrarianism, </a:t>
            </a:r>
            <a:endParaRPr b="1" sz="3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/>
              <a:t>and Visual Materials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9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50"/>
              <a:t>Gatari Surya Kusuma</a:t>
            </a:r>
            <a:endParaRPr b="1" sz="21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/>
              <a:t>KUNCI Study Forum &amp; Collective</a:t>
            </a:r>
            <a:endParaRPr sz="21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/>
              <a:t>Bakudapan Food Study Group</a:t>
            </a:r>
            <a:endParaRPr sz="21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93848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8648" y="152400"/>
            <a:ext cx="4692952" cy="4147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2"/>
          <p:cNvSpPr txBox="1"/>
          <p:nvPr/>
        </p:nvSpPr>
        <p:spPr>
          <a:xfrm>
            <a:off x="4804925" y="4669275"/>
            <a:ext cx="36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Situs Wajakensis, Tulungagung, East Java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125" y="249550"/>
            <a:ext cx="4541201" cy="46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/>
          <p:nvPr/>
        </p:nvSpPr>
        <p:spPr>
          <a:xfrm>
            <a:off x="5415075" y="1264600"/>
            <a:ext cx="256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the monument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tells us about the past?</a:t>
            </a:r>
            <a:endParaRPr/>
          </a:p>
        </p:txBody>
      </p:sp>
      <p:sp>
        <p:nvSpPr>
          <p:cNvPr id="118" name="Google Shape;118;p23"/>
          <p:cNvSpPr txBox="1"/>
          <p:nvPr/>
        </p:nvSpPr>
        <p:spPr>
          <a:xfrm>
            <a:off x="5415075" y="3048000"/>
            <a:ext cx="317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exact and non-negotiable story, desire of belongingness,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‘new’ history (?)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112587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387" y="152400"/>
            <a:ext cx="3574213" cy="388958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 txBox="1"/>
          <p:nvPr/>
        </p:nvSpPr>
        <p:spPr>
          <a:xfrm>
            <a:off x="5591388" y="4590900"/>
            <a:ext cx="322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Telaga Buret, Tulungagung, East Java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/>
        </p:nvSpPr>
        <p:spPr>
          <a:xfrm>
            <a:off x="1329450" y="610725"/>
            <a:ext cx="648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swamp triggered some of rituals and holds the local traditional knowledge.</a:t>
            </a:r>
            <a:endParaRPr/>
          </a:p>
        </p:txBody>
      </p:sp>
      <p:sp>
        <p:nvSpPr>
          <p:cNvPr id="131" name="Google Shape;131;p25"/>
          <p:cNvSpPr txBox="1"/>
          <p:nvPr/>
        </p:nvSpPr>
        <p:spPr>
          <a:xfrm>
            <a:off x="901500" y="3821950"/>
            <a:ext cx="7341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Spiritual animism community as the knowledge holder beyond the modernity belief, capitalism, and materialism, they are working collaboratively with the spirits to be the land guardian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/>
        </p:nvSpPr>
        <p:spPr>
          <a:xfrm>
            <a:off x="596350" y="522550"/>
            <a:ext cx="259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what position I should take?</a:t>
            </a:r>
            <a:endParaRPr/>
          </a:p>
        </p:txBody>
      </p:sp>
      <p:sp>
        <p:nvSpPr>
          <p:cNvPr id="137" name="Google Shape;137;p26"/>
          <p:cNvSpPr txBox="1"/>
          <p:nvPr/>
        </p:nvSpPr>
        <p:spPr>
          <a:xfrm>
            <a:off x="3812100" y="1906075"/>
            <a:ext cx="442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the archiver untied the desire of collecting?</a:t>
            </a:r>
            <a:endParaRPr/>
          </a:p>
        </p:txBody>
      </p:sp>
      <p:sp>
        <p:nvSpPr>
          <p:cNvPr id="138" name="Google Shape;138;p26"/>
          <p:cNvSpPr txBox="1"/>
          <p:nvPr/>
        </p:nvSpPr>
        <p:spPr>
          <a:xfrm>
            <a:off x="1449825" y="4215175"/>
            <a:ext cx="471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I learn from the way of spirit keeps their land?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550550" y="1709850"/>
            <a:ext cx="6042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“Far from being just about the ‘maintenance of human life’, the purpose of colonial was the commercial exploitation of the land.” Malcolm Ferdinand and Anthony Paul Smith, Decolonial Ecology: Thinking from Caribbean World  (2022)</a:t>
            </a:r>
            <a:endParaRPr b="1"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3949200" y="518700"/>
            <a:ext cx="124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Capital</a:t>
            </a:r>
            <a:endParaRPr b="1" sz="2400"/>
          </a:p>
        </p:txBody>
      </p:sp>
      <p:sp>
        <p:nvSpPr>
          <p:cNvPr id="66" name="Google Shape;66;p15"/>
          <p:cNvSpPr txBox="1"/>
          <p:nvPr/>
        </p:nvSpPr>
        <p:spPr>
          <a:xfrm>
            <a:off x="502975" y="3307050"/>
            <a:ext cx="2645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Historically contingent relations of production</a:t>
            </a:r>
            <a:endParaRPr b="1" sz="1800"/>
          </a:p>
        </p:txBody>
      </p:sp>
      <p:sp>
        <p:nvSpPr>
          <p:cNvPr id="67" name="Google Shape;67;p15"/>
          <p:cNvSpPr txBox="1"/>
          <p:nvPr/>
        </p:nvSpPr>
        <p:spPr>
          <a:xfrm>
            <a:off x="6102475" y="2325450"/>
            <a:ext cx="239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Material Struggles</a:t>
            </a:r>
            <a:endParaRPr b="1" sz="1800"/>
          </a:p>
        </p:txBody>
      </p:sp>
      <p:cxnSp>
        <p:nvCxnSpPr>
          <p:cNvPr id="68" name="Google Shape;68;p15"/>
          <p:cNvCxnSpPr>
            <a:stCxn id="65" idx="3"/>
            <a:endCxn id="67" idx="0"/>
          </p:cNvCxnSpPr>
          <p:nvPr/>
        </p:nvCxnSpPr>
        <p:spPr>
          <a:xfrm>
            <a:off x="5194800" y="795750"/>
            <a:ext cx="2106300" cy="15297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Google Shape;69;p15"/>
          <p:cNvCxnSpPr>
            <a:stCxn id="65" idx="1"/>
            <a:endCxn id="66" idx="0"/>
          </p:cNvCxnSpPr>
          <p:nvPr/>
        </p:nvCxnSpPr>
        <p:spPr>
          <a:xfrm flipH="1">
            <a:off x="1825800" y="795750"/>
            <a:ext cx="2123400" cy="25113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" name="Google Shape;70;p15"/>
          <p:cNvSpPr txBox="1"/>
          <p:nvPr/>
        </p:nvSpPr>
        <p:spPr>
          <a:xfrm>
            <a:off x="7415425" y="4509225"/>
            <a:ext cx="143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(Mollona: 2019)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7525"/>
            <a:ext cx="8839200" cy="253437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152400" y="2988250"/>
            <a:ext cx="355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Source: https://poles-marmer-teraso-granit.com/</a:t>
            </a:r>
            <a:endParaRPr sz="1200"/>
          </a:p>
        </p:txBody>
      </p:sp>
      <p:sp>
        <p:nvSpPr>
          <p:cNvPr id="77" name="Google Shape;77;p16"/>
          <p:cNvSpPr txBox="1"/>
          <p:nvPr/>
        </p:nvSpPr>
        <p:spPr>
          <a:xfrm>
            <a:off x="446550" y="3940250"/>
            <a:ext cx="825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Marble mining in Besole, Tulungagung, East Java, Indonesia. From the wide angle showed the massiveness but seems no one inhabiting it.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192750"/>
            <a:ext cx="666750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2515950" y="4574950"/>
            <a:ext cx="41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https://poles-marmer-teraso-granit.com/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545800" y="515700"/>
            <a:ext cx="3751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What are the politics of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representative</a:t>
            </a:r>
            <a:r>
              <a:rPr b="1" lang="en" sz="2400">
                <a:solidFill>
                  <a:schemeClr val="dk1"/>
                </a:solidFill>
              </a:rPr>
              <a:t> visual?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313" y="152400"/>
            <a:ext cx="733136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/>
        </p:nvSpPr>
        <p:spPr>
          <a:xfrm>
            <a:off x="171900" y="4601400"/>
            <a:ext cx="368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Archived by Catur Tutud Priambodo</a:t>
            </a:r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500" y="99525"/>
            <a:ext cx="6591000" cy="43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4786050" y="1442925"/>
            <a:ext cx="3822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How does the fractures of colonialism and </a:t>
            </a:r>
            <a:endParaRPr b="1"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socio ecological injustice enter into visuality? </a:t>
            </a:r>
            <a:endParaRPr b="1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